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171376-9879-400C-A464-887D5427C21F}">
  <a:tblStyle styleId="{A7171376-9879-400C-A464-887D5427C2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3.xml"/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42" Type="http://schemas.openxmlformats.org/officeDocument/2006/relationships/slide" Target="slides/slide36.xml"/><Relationship Id="rId47" Type="http://schemas.openxmlformats.org/officeDocument/2006/relationships/font" Target="fonts/Roboto-regular.fntdata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50" Type="http://schemas.openxmlformats.org/officeDocument/2006/relationships/font" Target="fonts/Roboto-boldItalic.fntdata"/><Relationship Id="rId7" Type="http://schemas.openxmlformats.org/officeDocument/2006/relationships/slide" Target="slides/slide1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11" Type="http://schemas.openxmlformats.org/officeDocument/2006/relationships/slide" Target="slides/slide5.xml"/><Relationship Id="rId53" Type="http://schemas.openxmlformats.org/officeDocument/2006/relationships/customXml" Target="../customXml/item3.xml"/><Relationship Id="rId5" Type="http://schemas.openxmlformats.org/officeDocument/2006/relationships/slideMaster" Target="slideMasters/slideMaster1.xml"/><Relationship Id="rId44" Type="http://schemas.openxmlformats.org/officeDocument/2006/relationships/slide" Target="slides/slide38.xml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52" Type="http://schemas.openxmlformats.org/officeDocument/2006/relationships/customXml" Target="../customXml/item2.xml"/><Relationship Id="rId43" Type="http://schemas.openxmlformats.org/officeDocument/2006/relationships/slide" Target="slides/slide37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51" Type="http://schemas.openxmlformats.org/officeDocument/2006/relationships/customXml" Target="../customXml/item1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41" Type="http://schemas.openxmlformats.org/officeDocument/2006/relationships/slide" Target="slides/slide35.xml"/><Relationship Id="rId20" Type="http://schemas.openxmlformats.org/officeDocument/2006/relationships/slide" Target="slides/slide14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font" Target="fonts/Roboto-italic.fntdata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da179a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da179a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4281559c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4281559c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4281559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4281559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3645f2c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3645f2c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73ea1c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173ea1c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b6871c6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b6871c63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6871c63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b6871c63b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645f2c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3645f2c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3645f2c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3645f2c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3645f2c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3645f2c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645f2cf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645f2cf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da179aa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da179aa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645f2cf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645f2cf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645f2cf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645f2c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645f2cf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645f2cf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3645f2cf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3645f2c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3645f2cf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3645f2cf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4281559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4281559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4281559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4281559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4281559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4281559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4281559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4281559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4281559c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4281559c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429f6b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429f6b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4281559c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4281559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4281559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4281559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281559c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281559c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4281559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4281559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4281559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4281559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4281559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4281559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4281559c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4281559c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4281559c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4281559c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4281559c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4281559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281559c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4281559c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da179aa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da179aa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4281559c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4281559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3645f2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3645f2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645f2cf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3645f2cf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4281559c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4281559c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4281559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4281559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4281559c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4281559c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atabases.about.com/library/glossary/bldef-foreignkey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10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13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12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4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9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14" Type="http://schemas.openxmlformats.org/officeDocument/2006/relationships/image" Target="../media/image3.png"/><Relationship Id="rId5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6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7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Relationship Id="rId8" Type="http://schemas.openxmlformats.org/officeDocument/2006/relationships/hyperlink" Target="https://databricks.com/blog/2020/01/30/what-is-a-data-lakehouse.html?utm_source=newsletter&amp;utm_medium=email&amp;utm_campaign=co_przyniesie_rok_2022&amp;utm_term=2022-03-0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databricks.com/p/webinar/deep-dive-into-lakehouse-with-delta-lake-complimentary-training?utm_source=databricks&amp;utm_medium=email&amp;utm_campaign=7013f000000Ljo2AAC&amp;utm_content=v1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VYmjJe2gR1A" TargetMode="External"/><Relationship Id="rId4" Type="http://schemas.openxmlformats.org/officeDocument/2006/relationships/hyperlink" Target="https://docs.microsoft.com/en-us/azure/cloud-adoption-framework/scenarios/data-management/architectures/reference-architecture-data-mesh" TargetMode="External"/><Relationship Id="rId5" Type="http://schemas.openxmlformats.org/officeDocument/2006/relationships/hyperlink" Target="https://mrpaulandrew.com/2021/12/15/building-a-data-mesh-architecture-in-azure-part-1/" TargetMode="External"/><Relationship Id="rId6" Type="http://schemas.openxmlformats.org/officeDocument/2006/relationships/hyperlink" Target="https://www.jamesserra.com/archive/2021/02/data-mesh/" TargetMode="External"/><Relationship Id="rId7" Type="http://schemas.openxmlformats.org/officeDocument/2006/relationships/hyperlink" Target="https://lingarogroup.com/blog/comparing-data-mesh-with-traditional-data-platform-architecture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databricks.com/notebooks/visualizations/index.html#visualizations-in-python" TargetMode="External"/><Relationship Id="rId4" Type="http://schemas.openxmlformats.org/officeDocument/2006/relationships/hyperlink" Target="https://docs.databricks.com/notebooks/visualizations/index.html#visualizations-in-r" TargetMode="External"/><Relationship Id="rId9" Type="http://schemas.openxmlformats.org/officeDocument/2006/relationships/image" Target="../media/image24.png"/><Relationship Id="rId5" Type="http://schemas.openxmlformats.org/officeDocument/2006/relationships/hyperlink" Target="https://docs.databricks.com/notebooks/visualizations/index.html#visualizations-in-scala" TargetMode="External"/><Relationship Id="rId6" Type="http://schemas.openxmlformats.org/officeDocument/2006/relationships/hyperlink" Target="https://docs.databricks.com/notebooks/visualizations/index.html#visualizations-in-sql" TargetMode="External"/><Relationship Id="rId7" Type="http://schemas.openxmlformats.org/officeDocument/2006/relationships/hyperlink" Target="https://docs.databricks.com/notebooks/visualizations/index.html#id21" TargetMode="External"/><Relationship Id="rId8" Type="http://schemas.openxmlformats.org/officeDocument/2006/relationships/hyperlink" Target="https://informationisbeautiful.net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imballgroup.com/data-warehouse-business-intelligence-resources/kimball-techniques/dimensional-modeling-techniques/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icrosoft.com/en-us/power-bi/guidance/star-schema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microsoft.com/en-us/power-bi/guidance/star-schema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Infrastruktura Big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Normalization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 sz="1665">
                <a:solidFill>
                  <a:srgbClr val="382512"/>
                </a:solidFill>
                <a:highlight>
                  <a:schemeClr val="lt1"/>
                </a:highlight>
              </a:rPr>
              <a:t>First Normal Form (1NF)</a:t>
            </a:r>
            <a:endParaRPr b="1" sz="1665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Eliminate duplicative columns from the same table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Create separate tables for each set of related data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Identify each row with a unique column (the primary key)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 sz="1665">
                <a:solidFill>
                  <a:srgbClr val="382512"/>
                </a:solidFill>
                <a:highlight>
                  <a:schemeClr val="lt1"/>
                </a:highlight>
              </a:rPr>
              <a:t>Second Normal Form (2NF)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Meet all the requirements of the first normal form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Remove subsets of data that apply to multiple rows of a table and place them in separate tables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Create relationships between these new tables and their predecessors through the use of </a:t>
            </a:r>
            <a:r>
              <a:rPr lang="en-GB" sz="1140">
                <a:solidFill>
                  <a:srgbClr val="1067A5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foreign keys</a:t>
            </a:r>
            <a:endParaRPr sz="1140">
              <a:solidFill>
                <a:srgbClr val="1067A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-GB" sz="1665">
                <a:solidFill>
                  <a:srgbClr val="382512"/>
                </a:solidFill>
                <a:highlight>
                  <a:schemeClr val="lt1"/>
                </a:highlight>
              </a:rPr>
              <a:t>Third Normal Form (3NF)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Meet all the requirements of the second normal form</a:t>
            </a:r>
            <a:endParaRPr sz="1140">
              <a:solidFill>
                <a:srgbClr val="382512"/>
              </a:solidFill>
              <a:highlight>
                <a:schemeClr val="lt1"/>
              </a:highlight>
            </a:endParaRPr>
          </a:p>
          <a:p>
            <a:pPr indent="-300990" lvl="0" marL="673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82512"/>
              </a:buClr>
              <a:buSzPts val="1140"/>
              <a:buChar char="●"/>
            </a:pPr>
            <a:r>
              <a:rPr lang="en-GB" sz="1140">
                <a:solidFill>
                  <a:srgbClr val="382512"/>
                </a:solidFill>
                <a:highlight>
                  <a:schemeClr val="lt1"/>
                </a:highlight>
              </a:rPr>
              <a:t>Remove columns that are not dependent upon the primary key</a:t>
            </a:r>
            <a:endParaRPr sz="156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Normalizacja danych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71717"/>
                </a:solidFill>
                <a:highlight>
                  <a:srgbClr val="FFFFFF"/>
                </a:highlight>
              </a:rPr>
              <a:t>Normalization - no duplicates, reduces </a:t>
            </a:r>
            <a:r>
              <a:rPr lang="en-GB" sz="1200">
                <a:solidFill>
                  <a:srgbClr val="171717"/>
                </a:solidFill>
                <a:highlight>
                  <a:srgbClr val="FFFFFF"/>
                </a:highlight>
              </a:rPr>
              <a:t>repetitive</a:t>
            </a:r>
            <a:r>
              <a:rPr lang="en-GB" sz="1200">
                <a:solidFill>
                  <a:srgbClr val="171717"/>
                </a:solidFill>
                <a:highlight>
                  <a:srgbClr val="FFFFFF"/>
                </a:highlight>
              </a:rPr>
              <a:t> data, OLTP database.</a:t>
            </a:r>
            <a:endParaRPr sz="12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71717"/>
                </a:solidFill>
                <a:highlight>
                  <a:srgbClr val="FFFFFF"/>
                </a:highlight>
              </a:rPr>
              <a:t>Denormalized - containing duplicate data.</a:t>
            </a:r>
            <a:endParaRPr sz="120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71717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5" y="1888639"/>
            <a:ext cx="9144003" cy="683121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25" y="2743029"/>
            <a:ext cx="5437918" cy="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500" y="2743025"/>
            <a:ext cx="2718875" cy="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95325"/>
            <a:ext cx="3239825" cy="7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875" y="3979475"/>
            <a:ext cx="2935420" cy="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Integracja danych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81" y="56075"/>
            <a:ext cx="435923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75" y="1347350"/>
            <a:ext cx="470578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7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891300" y="1760575"/>
            <a:ext cx="554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</a:rPr>
              <a:t>Data Lakehouse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0" i="0" lang="en-GB">
                <a:solidFill>
                  <a:srgbClr val="1B3139"/>
                </a:solidFill>
                <a:latin typeface="Arial"/>
                <a:ea typeface="Arial"/>
                <a:cs typeface="Arial"/>
                <a:sym typeface="Arial"/>
              </a:rPr>
              <a:t>What Is a Lakehouse?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6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7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8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9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10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11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12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https://databricks.com/blog/2020/01/30/what-is-a-data-lakehouse.html?utm_source=newsletter&amp;utm_medium=email&amp;utm_campaign=co_przyniesie_rok_2022&amp;utm_term=2022-03-07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5555"/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44542" y="992812"/>
            <a:ext cx="6087325" cy="289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/>
              <a:t>Deep Dive Into Lakehouse With Delta Lake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7113" y="1268016"/>
            <a:ext cx="6158772" cy="20862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857250" y="3990664"/>
            <a:ext cx="7982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https://databricks.com/p/webinar/deep-dive-into-lakehouse-with-delta-lake-complimentary-training?utm_source=databricks&amp;utm_medium=email&amp;utm_campaign=7013f000000Ljo2AAC&amp;utm_content=v1p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Komponenty infrastruktury analitycznej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Metadata</a:t>
            </a:r>
            <a:r>
              <a:rPr lang="en-GB">
                <a:solidFill>
                  <a:schemeClr val="dk1"/>
                </a:solidFill>
              </a:rPr>
              <a:t>—a guide to what data was located 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Data model</a:t>
            </a:r>
            <a:r>
              <a:rPr lang="en-GB">
                <a:solidFill>
                  <a:schemeClr val="dk1"/>
                </a:solidFill>
              </a:rPr>
              <a:t>—an abstraction of the data found in the data warehouse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Data lineage</a:t>
            </a:r>
            <a:r>
              <a:rPr lang="en-GB">
                <a:solidFill>
                  <a:schemeClr val="dk1"/>
                </a:solidFill>
              </a:rPr>
              <a:t>—the tale of the origins and transformations of data found in the data warehouse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Summarization</a:t>
            </a:r>
            <a:r>
              <a:rPr lang="en-GB">
                <a:solidFill>
                  <a:schemeClr val="dk1"/>
                </a:solidFill>
              </a:rPr>
              <a:t>—a description of the algorithmic work to create the data in the data warehouse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KPIs</a:t>
            </a:r>
            <a:r>
              <a:rPr lang="en-GB">
                <a:solidFill>
                  <a:schemeClr val="dk1"/>
                </a:solidFill>
              </a:rPr>
              <a:t>—where are key performance indicators found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ETL</a:t>
            </a:r>
            <a:r>
              <a:rPr lang="en-GB">
                <a:solidFill>
                  <a:schemeClr val="dk1"/>
                </a:solidFill>
              </a:rPr>
              <a:t>—technology that allowed applications data to be transformed automatically into corporate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Lake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chemeClr val="dk1"/>
                </a:solidFill>
              </a:rPr>
              <a:t>The data lake is an amalgamation of all of the different kinds of data found in the organization.</a:t>
            </a:r>
            <a:endParaRPr b="1"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Different data types with different characteristics, volumes, complexity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Low storage costs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Metadata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Lineage of the data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Volumetric measurements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Historical records of creation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★"/>
            </a:pPr>
            <a:r>
              <a:rPr lang="en-GB" sz="1250">
                <a:solidFill>
                  <a:schemeClr val="dk1"/>
                </a:solidFill>
              </a:rPr>
              <a:t>Transformation descriptions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</a:rPr>
              <a:t>The </a:t>
            </a:r>
            <a:r>
              <a:rPr lang="en-GB" sz="1250">
                <a:solidFill>
                  <a:srgbClr val="FF9900"/>
                </a:solidFill>
              </a:rPr>
              <a:t>universal common connector</a:t>
            </a:r>
            <a:r>
              <a:rPr lang="en-GB" sz="1250">
                <a:solidFill>
                  <a:schemeClr val="dk1"/>
                </a:solidFill>
              </a:rPr>
              <a:t> allows data of all varieties to be combined and compared using traditional techniques and ML.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chemeClr val="dk1"/>
                </a:solidFill>
              </a:rPr>
              <a:t>Data Lake &gt; Data Lakehouse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471" y="0"/>
            <a:ext cx="52530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Problemy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2000">
                <a:solidFill>
                  <a:schemeClr val="dk1"/>
                </a:solidFill>
              </a:rPr>
              <a:t>Where was the data that was needed?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How did one unit of data relate to another unit of data?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Was the data up to date?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How accurate was the data?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No support for transactions,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No enforcement of data quality or governance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Poor performance optimizations.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Limited support for ML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00">
                <a:solidFill>
                  <a:srgbClr val="0087FA"/>
                </a:solidFill>
              </a:rPr>
              <a:t>Agenda</a:t>
            </a:r>
            <a:endParaRPr sz="202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Data Warehouse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1"/>
                </a:solidFill>
              </a:rPr>
              <a:t>Data Lakehouse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Architektoniczne</a:t>
            </a:r>
            <a:r>
              <a:rPr lang="en-GB"/>
              <a:t> wyzwania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Expensive data movement with dual architecture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Majority of data is in data lake.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(Extract/Transform/Load) to copy a small subset of data in the data lake to a downstream data warehouse for the most important decision support and BI applications.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Costly to maintain dual processing</a:t>
            </a:r>
            <a:endParaRPr i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Limited support for machine learning (TensorFlow, PyTorch, XGBoost).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</a:rPr>
              <a:t>Lack of openness (SQL Only).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Lakehouse komponenty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6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Data from the structured environment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Data from the textual environment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Data from the analog/IoT environment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An analytical infrastructure allowing data in the lakehouse to be read and understood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50">
                <a:solidFill>
                  <a:schemeClr val="dk1"/>
                </a:solidFill>
              </a:rPr>
              <a:t>Data structures and data management features from a data warehouse but operating directly on the kind of low-cost storage used for data lakes.</a:t>
            </a:r>
            <a:endParaRPr i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13" y="0"/>
            <a:ext cx="4200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9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 budowania Lakehouse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737775"/>
            <a:ext cx="8520600" cy="4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Taking a lake-first approach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Bringing reliability and quality to the data lake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ACID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Support for DW schema architectures like star/snowflake-schemas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Schema evolution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Adding governance and security controls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DML support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Full audit trail for historical changes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Data snapshot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Role based access </a:t>
            </a:r>
            <a:r>
              <a:rPr lang="en-GB">
                <a:solidFill>
                  <a:schemeClr val="dk1"/>
                </a:solidFill>
              </a:rPr>
              <a:t>control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Optimizing performance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Caching, multi-dimensional clustering, z-ordering, and data skipping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Support</a:t>
            </a: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 for ML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Reads for large volumes of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Data </a:t>
            </a:r>
            <a:r>
              <a:rPr lang="en-GB">
                <a:solidFill>
                  <a:schemeClr val="dk1"/>
                </a:solidFill>
              </a:rPr>
              <a:t>versioning</a:t>
            </a:r>
            <a:r>
              <a:rPr lang="en-GB">
                <a:solidFill>
                  <a:schemeClr val="dk1"/>
                </a:solidFill>
              </a:rPr>
              <a:t> for ML experiments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Dataframe API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>
                <a:solidFill>
                  <a:schemeClr val="dk1"/>
                </a:solidFill>
                <a:highlight>
                  <a:srgbClr val="FFF2CC"/>
                </a:highlight>
              </a:rPr>
              <a:t>Openness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Parquet, ORC, Avro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Open API, no need for propriety engines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Porównanie</a:t>
            </a:r>
            <a:endParaRPr/>
          </a:p>
        </p:txBody>
      </p:sp>
      <p:graphicFrame>
        <p:nvGraphicFramePr>
          <p:cNvPr id="210" name="Google Shape;210;p37"/>
          <p:cNvGraphicFramePr/>
          <p:nvPr/>
        </p:nvGraphicFramePr>
        <p:xfrm>
          <a:off x="4695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{A7171376-9879-400C-A464-887D5427C21F}</a:tableStyleId>
              </a:tblPr>
              <a:tblGrid>
                <a:gridCol w="2051250"/>
                <a:gridCol w="2051250"/>
                <a:gridCol w="2051250"/>
                <a:gridCol w="2051250"/>
              </a:tblGrid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Data Warehouse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Data Lake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/>
                        <a:t>Data Lakehouse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Format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Closed, </a:t>
                      </a:r>
                      <a:r>
                        <a:rPr lang="en-GB"/>
                        <a:t>proprietary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Typy danych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Ustrukturyzowane czasami wsparcie dla semi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Wszystkie typy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Wszystkie</a:t>
                      </a:r>
                      <a:r>
                        <a:rPr lang="en-GB"/>
                        <a:t> typy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Dostęp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Tylko SQL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Owarty API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Otwarty API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Niezawodność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ACID, wysoka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Niska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ACID, wysoka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Osiągi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Szybko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Wolno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Szybko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Magazyn danych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Drogi w skalowaniu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Tani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Narzędzia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SQL, BI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Limit na 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BI, SQL, ML, Języki..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Consumers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chemeClr val="dk1"/>
                </a:solidFill>
              </a:rPr>
              <a:t>Data Lake</a:t>
            </a:r>
            <a:r>
              <a:rPr lang="en-GB" sz="1450">
                <a:solidFill>
                  <a:schemeClr val="dk1"/>
                </a:solidFill>
              </a:rPr>
              <a:t> 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1"/>
                </a:solidFill>
              </a:rPr>
              <a:t>Raw data from multiple sources 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chemeClr val="dk1"/>
                </a:solidFill>
              </a:rPr>
              <a:t>The analytical infrastructure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Identify how data related to each other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Identify the timeliness of data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Examine the quality of the data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-GB" sz="1450">
                <a:solidFill>
                  <a:schemeClr val="dk1"/>
                </a:solidFill>
              </a:rPr>
              <a:t>Identify the lineage of data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00"/>
                </a:highlight>
              </a:rPr>
              <a:t>Different audience for each type using different tools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Lakehouse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Amalgamation of different types of data with their own characteristics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00" y="1750673"/>
            <a:ext cx="5085699" cy="24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6679125" y="1907150"/>
            <a:ext cx="17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 - Volume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of Lakehouse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Relating data across diverse types of data and environments, requiring </a:t>
            </a:r>
            <a:r>
              <a:rPr b="1" lang="en-GB"/>
              <a:t>common key</a:t>
            </a:r>
            <a:endParaRPr b="1"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25" y="2109406"/>
            <a:ext cx="4859345" cy="25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Connectors</a:t>
            </a:r>
            <a:endParaRPr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When there is no common key across the different types of data, it is possible to use a universal connector (a way of connect when there is no formal method).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Common connectors: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Geography/location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Dollar amounts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Age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Race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Weight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format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503"/>
            <a:ext cx="9143999" cy="343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Data Mesh, Data Fabric, Data Lakehouse - SQLBits 2022 - YouTube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https://docs.microsoft.com/en-us/azure/cloud-adoption-framework/scenarios/data-management/architectures/reference-architecture-data-mesh</a:t>
            </a: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MS example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https://mrpaulandrew.com/2021/12/15/building-a-data-mesh-architecture-in-azure-part-1/</a:t>
            </a: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part of series, criticism and first try on howto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https://www.jamesserra.com/archive/2021/02/data-mesh/</a:t>
            </a: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Also lot of criticism, more theory and assumptions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https://lingarogroup.com/blog/comparing-data-mesh-with-traditional-data-platform-architectures/</a:t>
            </a: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Mainly theory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Avoid data swamp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metadata logical layers to enable data management </a:t>
            </a:r>
            <a:r>
              <a:rPr b="1" lang="en-GB"/>
              <a:t>Delta Lake (Databricks), Hudi (Uber), Iceberg (Netflix)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Features: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ACID</a:t>
            </a:r>
            <a:r>
              <a:rPr lang="en-GB"/>
              <a:t>: Atomic, Isolated, Consistent, and Durable (inserted, updated, merged)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Zero-copy</a:t>
            </a:r>
            <a:r>
              <a:rPr lang="en-GB"/>
              <a:t>:  cloning without duplicating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Time travel</a:t>
            </a:r>
            <a:r>
              <a:rPr lang="en-GB"/>
              <a:t>: Keeps history of changes run against tables at a specific point in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multiple engines can be connected to the lakehouse to perform their processing.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format</a:t>
            </a:r>
            <a:endParaRPr/>
          </a:p>
        </p:txBody>
      </p:sp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Data warehouse only sql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Difficult to migrate stored procedures from Oracle to SQL Server or </a:t>
            </a:r>
            <a:r>
              <a:rPr lang="en-GB" sz="1900">
                <a:solidFill>
                  <a:schemeClr val="dk1"/>
                </a:solidFill>
              </a:rPr>
              <a:t>Teradata.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E</a:t>
            </a:r>
            <a:r>
              <a:rPr lang="en-GB" sz="1900">
                <a:solidFill>
                  <a:schemeClr val="dk1"/>
                </a:solidFill>
              </a:rPr>
              <a:t>nabling a fast-growing ecosystem of tools for ETL, ML, and visualization.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Enables data sharing, written once by the provider and shared many times.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Open to visualisation tools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Working with notebook like Jupyter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highlight>
                  <a:srgbClr val="FFFF00"/>
                </a:highlight>
              </a:rPr>
              <a:t>Data catalog</a:t>
            </a:r>
            <a:r>
              <a:rPr lang="en-GB" sz="1900">
                <a:solidFill>
                  <a:schemeClr val="dk1"/>
                </a:solidFill>
              </a:rPr>
              <a:t> (data about data allows users to search for metrics)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Characteristics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Operating on unstructured data like text and images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Requiring learning from massive data sets, not just a sample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Open source tooling to manipulate data as “DataFrames” (programming-language)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Representations of tabular data, rather than with SQL commands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Outputs are models rather than data or reports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-GB" sz="2000">
                <a:solidFill>
                  <a:schemeClr val="dk1"/>
                </a:solidFill>
              </a:rPr>
              <a:t>Allows to extract value from data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</a:t>
            </a:r>
            <a:endParaRPr/>
          </a:p>
        </p:txBody>
      </p:sp>
      <p:sp>
        <p:nvSpPr>
          <p:cNvPr id="268" name="Google Shape;26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25" y="1261300"/>
            <a:ext cx="470578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075" y="1261288"/>
            <a:ext cx="4269326" cy="35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for data platform</a:t>
            </a:r>
            <a:endParaRPr/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</a:t>
            </a:r>
            <a:r>
              <a:rPr lang="en-GB">
                <a:solidFill>
                  <a:schemeClr val="dk1"/>
                </a:solidFill>
              </a:rPr>
              <a:t>ata versioning, lineage, and model management.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Track how model was created and what exact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Models are closely related to the data they train 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There are multiple models with versioning of every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Ability to train model in the same place as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571" y="0"/>
            <a:ext cx="3245426" cy="29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Once you combine the </a:t>
            </a:r>
            <a:r>
              <a:rPr b="1" lang="en-GB">
                <a:solidFill>
                  <a:schemeClr val="dk1"/>
                </a:solidFill>
                <a:highlight>
                  <a:srgbClr val="FFF2CC"/>
                </a:highlight>
              </a:rPr>
              <a:t>data lake</a:t>
            </a:r>
            <a:r>
              <a:rPr lang="en-GB">
                <a:solidFill>
                  <a:schemeClr val="dk1"/>
                </a:solidFill>
              </a:rPr>
              <a:t> along with </a:t>
            </a:r>
            <a:r>
              <a:rPr b="1" lang="en-GB">
                <a:solidFill>
                  <a:schemeClr val="dk1"/>
                </a:solidFill>
                <a:highlight>
                  <a:srgbClr val="FFF2CC"/>
                </a:highlight>
              </a:rPr>
              <a:t>analytical infrastructure</a:t>
            </a:r>
            <a:r>
              <a:rPr lang="en-GB">
                <a:solidFill>
                  <a:schemeClr val="dk1"/>
                </a:solidFill>
              </a:rPr>
              <a:t>, the entire infrastructure can be called a </a:t>
            </a:r>
            <a:r>
              <a:rPr b="1" lang="en-GB">
                <a:solidFill>
                  <a:schemeClr val="dk1"/>
                </a:solidFill>
                <a:highlight>
                  <a:srgbClr val="FFF2CC"/>
                </a:highlight>
              </a:rPr>
              <a:t>data lakehouse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Metadata</a:t>
            </a:r>
            <a:r>
              <a:rPr lang="en-GB">
                <a:solidFill>
                  <a:schemeClr val="dk1"/>
                </a:solidFill>
              </a:rPr>
              <a:t> - what data is in the data lake and how that data is structured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Data model</a:t>
            </a:r>
            <a:r>
              <a:rPr lang="en-GB">
                <a:solidFill>
                  <a:schemeClr val="dk1"/>
                </a:solidFill>
              </a:rPr>
              <a:t> - describes the shape of the data, cardinality of data, referential integrity, indexes, attributes, foreign keys, hierarchical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Lineage of data</a:t>
            </a:r>
            <a:r>
              <a:rPr lang="en-GB">
                <a:solidFill>
                  <a:schemeClr val="dk1"/>
                </a:solidFill>
              </a:rPr>
              <a:t>: see the origins of data and what transformations has been made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Scheduling</a:t>
            </a:r>
            <a:r>
              <a:rPr lang="en-GB">
                <a:solidFill>
                  <a:schemeClr val="dk1"/>
                </a:solidFill>
              </a:rPr>
              <a:t> of processing</a:t>
            </a:r>
            <a:r>
              <a:rPr lang="en-GB"/>
              <a:t> </a:t>
            </a:r>
            <a:endParaRPr/>
          </a:p>
        </p:txBody>
      </p:sp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Analytics infrastructure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Autoloader</a:t>
            </a:r>
            <a:endParaRPr/>
          </a:p>
        </p:txBody>
      </p:sp>
      <p:sp>
        <p:nvSpPr>
          <p:cNvPr id="289" name="Google Shape;289;p49"/>
          <p:cNvSpPr txBox="1"/>
          <p:nvPr>
            <p:ph idx="1" type="body"/>
          </p:nvPr>
        </p:nvSpPr>
        <p:spPr>
          <a:xfrm>
            <a:off x="311700" y="1152475"/>
            <a:ext cx="8520600" cy="3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Incremental ingestion</a:t>
            </a:r>
            <a:r>
              <a:rPr lang="en-GB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</a:t>
            </a:r>
            <a:r>
              <a:rPr lang="en-GB">
                <a:solidFill>
                  <a:schemeClr val="dk1"/>
                </a:solidFill>
              </a:rPr>
              <a:t>rocess new files automatically, no need to </a:t>
            </a:r>
            <a:r>
              <a:rPr lang="en-GB">
                <a:solidFill>
                  <a:schemeClr val="dk1"/>
                </a:solidFill>
              </a:rPr>
              <a:t>manage</a:t>
            </a:r>
            <a:r>
              <a:rPr lang="en-GB">
                <a:solidFill>
                  <a:schemeClr val="dk1"/>
                </a:solidFill>
              </a:rPr>
              <a:t> state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Trigger </a:t>
            </a:r>
            <a:r>
              <a:rPr lang="en-GB">
                <a:solidFill>
                  <a:schemeClr val="dk1"/>
                </a:solidFill>
              </a:rPr>
              <a:t>immediately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Stores metadata about what has been read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Using structure streaming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Scalable</a:t>
            </a:r>
            <a:r>
              <a:rPr lang="en-GB">
                <a:solidFill>
                  <a:schemeClr val="dk1"/>
                </a:solidFill>
              </a:rPr>
              <a:t> tracks new files arriving, </a:t>
            </a:r>
            <a:r>
              <a:rPr lang="en-GB">
                <a:solidFill>
                  <a:schemeClr val="dk1"/>
                </a:solidFill>
              </a:rPr>
              <a:t>leverage</a:t>
            </a:r>
            <a:r>
              <a:rPr lang="en-GB">
                <a:solidFill>
                  <a:schemeClr val="dk1"/>
                </a:solidFill>
              </a:rPr>
              <a:t> cloud notification and </a:t>
            </a:r>
            <a:r>
              <a:rPr lang="en-GB">
                <a:solidFill>
                  <a:schemeClr val="dk1"/>
                </a:solidFill>
              </a:rPr>
              <a:t>queue</a:t>
            </a:r>
            <a:r>
              <a:rPr lang="en-GB">
                <a:solidFill>
                  <a:schemeClr val="dk1"/>
                </a:solidFill>
              </a:rPr>
              <a:t> service, </a:t>
            </a:r>
            <a:r>
              <a:rPr lang="en-GB">
                <a:solidFill>
                  <a:schemeClr val="dk1"/>
                </a:solidFill>
              </a:rPr>
              <a:t>millions</a:t>
            </a:r>
            <a:r>
              <a:rPr lang="en-GB">
                <a:solidFill>
                  <a:schemeClr val="dk1"/>
                </a:solidFill>
              </a:rPr>
              <a:t> of files in a directory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Supports batch and streaming</a:t>
            </a:r>
            <a:r>
              <a:rPr lang="en-GB">
                <a:solidFill>
                  <a:schemeClr val="dk1"/>
                </a:solidFill>
              </a:rPr>
              <a:t>, on each batch will scan dir and compare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725" y="-1"/>
            <a:ext cx="4735273" cy="21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Housekeeping</a:t>
            </a:r>
            <a:endParaRPr/>
          </a:p>
        </p:txBody>
      </p:sp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How will the data be integrated within the data lakehouse?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How can we manage the master reference within the data lakehouse?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How can we manage the single version of the truth?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What privacy and confidentiality measures need to be considered and applied within the data lakehouse?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How can we make sure that the data is relevant and usable, even decades in the future?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>
                <a:solidFill>
                  <a:schemeClr val="dk1"/>
                </a:solidFill>
              </a:rPr>
              <a:t>How do we do data lakehouse routine maintenance?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BD2B26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Visualizations in Python</a:t>
            </a:r>
            <a:r>
              <a:rPr lang="en-GB" sz="1200" u="sng">
                <a:solidFill>
                  <a:srgbClr val="BD2B26"/>
                </a:solidFill>
                <a:highlight>
                  <a:srgbClr val="FFFFFF"/>
                </a:highlight>
              </a:rPr>
              <a:t> - </a:t>
            </a:r>
            <a:r>
              <a:rPr lang="en-GB" sz="1200">
                <a:solidFill>
                  <a:srgbClr val="BD2B26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Visualizations in R</a:t>
            </a:r>
            <a:r>
              <a:rPr lang="en-GB" sz="1200">
                <a:solidFill>
                  <a:srgbClr val="BD2B26"/>
                </a:solidFill>
                <a:highlight>
                  <a:srgbClr val="FFFFFF"/>
                </a:highlight>
              </a:rPr>
              <a:t> - </a:t>
            </a:r>
            <a:r>
              <a:rPr lang="en-GB" sz="1200">
                <a:solidFill>
                  <a:srgbClr val="BD2B26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Visualizations in Scala</a:t>
            </a:r>
            <a:r>
              <a:rPr lang="en-GB" sz="1200">
                <a:solidFill>
                  <a:srgbClr val="BD2B26"/>
                </a:solidFill>
                <a:highlight>
                  <a:srgbClr val="FFFFFF"/>
                </a:highlight>
              </a:rPr>
              <a:t> - </a:t>
            </a:r>
            <a:r>
              <a:rPr lang="en-GB" sz="1200">
                <a:solidFill>
                  <a:srgbClr val="BD2B26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Visualizations in SQL</a:t>
            </a:r>
            <a:endParaRPr sz="1200">
              <a:solidFill>
                <a:srgbClr val="BD2B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404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Seaborn</a:t>
            </a:r>
            <a:r>
              <a:rPr lang="en-GB"/>
              <a:t> / Bokeh / Matplotlib / Plotly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/>
              <a:t>Lattice / DandEFA / Plotly / ggplot2 / htmlwidgets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 u="sng">
                <a:solidFill>
                  <a:schemeClr val="hlink"/>
                </a:solidFill>
                <a:hlinkClick r:id="rId8"/>
              </a:rPr>
              <a:t>Information is Beautiful</a:t>
            </a:r>
            <a:endParaRPr sz="2000"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7226" y="57800"/>
            <a:ext cx="2443075" cy="31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9075" y="2286000"/>
            <a:ext cx="2694224" cy="27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30925" y="2485075"/>
            <a:ext cx="2297000" cy="2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Lineage</a:t>
            </a:r>
            <a:r>
              <a:rPr lang="en-GB"/>
              <a:t> and Provenance</a:t>
            </a:r>
            <a:endParaRPr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311700" y="1288750"/>
            <a:ext cx="8520600" cy="3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Lineage</a:t>
            </a:r>
            <a:r>
              <a:rPr lang="en-GB">
                <a:solidFill>
                  <a:schemeClr val="dk1"/>
                </a:solidFill>
              </a:rPr>
              <a:t> -&gt; journey of data from its originating sources to its ultimate destination.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Provenance</a:t>
            </a:r>
            <a:r>
              <a:rPr lang="en-GB">
                <a:solidFill>
                  <a:schemeClr val="dk1"/>
                </a:solidFill>
              </a:rPr>
              <a:t> -&gt; specifically focuses on data sources and their stages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925" y="-95249"/>
            <a:ext cx="4086400" cy="1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9900" y="2193150"/>
            <a:ext cx="9670250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772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891300" y="1760575"/>
            <a:ext cx="554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</a:rPr>
              <a:t>Data Warehouse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arrangements</a:t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Physically </a:t>
            </a:r>
            <a:r>
              <a:rPr lang="en-GB" sz="2000">
                <a:solidFill>
                  <a:schemeClr val="dk1"/>
                </a:solidFill>
              </a:rPr>
              <a:t>arrange</a:t>
            </a:r>
            <a:r>
              <a:rPr lang="en-GB" sz="2000">
                <a:solidFill>
                  <a:schemeClr val="dk1"/>
                </a:solidFill>
              </a:rPr>
              <a:t> in accordance with its probability of access.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Segmentation - simpler to process, saving costs (bulk storage, ssd storage)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Data collection over time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Data needs to be collected at a low level of granularity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Aggregate data to minimize searching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Filtering on selected criteria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Data lifecycle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Historia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Dane były w systemach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Padły pytania od biznesu .. co się dzieje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Pobierz dane z systemu </a:t>
            </a:r>
            <a:r>
              <a:rPr lang="en-GB"/>
              <a:t>transakcyjnego trudne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Zbieramy dane pakujemy w jedno scentralizowane miejsce i gotowe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Zaczęły się problemy jak przybyło danych (</a:t>
            </a:r>
            <a:r>
              <a:rPr i="1" lang="en-GB" sz="850">
                <a:solidFill>
                  <a:schemeClr val="dk1"/>
                </a:solidFill>
              </a:rPr>
              <a:t>text, IoT, images, audio, videos, drones, etc. </a:t>
            </a:r>
            <a:r>
              <a:rPr lang="en-GB"/>
              <a:t>)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50" y="3732082"/>
            <a:ext cx="9143999" cy="83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Architektura Data Warehouse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 Inmon - data is stored in the normalized form E-R model/normalized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00" y="1672575"/>
            <a:ext cx="7711127" cy="30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Architektura Data Warehouse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Ralph Kimball</a:t>
            </a:r>
            <a:r>
              <a:rPr lang="en-GB"/>
              <a:t> - Dimensional Model (star schema / snowflake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50" y="1652823"/>
            <a:ext cx="7732099" cy="29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44725" y="156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 Schema</a:t>
            </a:r>
            <a:r>
              <a:rPr lang="en-GB"/>
              <a:t> </a:t>
            </a:r>
            <a:r>
              <a:rPr lang="en-GB" sz="1800">
                <a:solidFill>
                  <a:schemeClr val="dk2"/>
                </a:solidFill>
              </a:rPr>
              <a:t>(table faktów i wymiarów)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052" y="1585150"/>
            <a:ext cx="4805025" cy="33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951" y="676975"/>
            <a:ext cx="6754349" cy="46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25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Snowflake</a:t>
            </a:r>
            <a:r>
              <a:rPr lang="en-GB"/>
              <a:t> Schema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75" y="948825"/>
            <a:ext cx="7595549" cy="41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9EEAFFF8050846B8921DC5A70925A7" ma:contentTypeVersion="2" ma:contentTypeDescription="Utwórz nowy dokument." ma:contentTypeScope="" ma:versionID="2611b5de485e499c861fd11650d02c69">
  <xsd:schema xmlns:xsd="http://www.w3.org/2001/XMLSchema" xmlns:xs="http://www.w3.org/2001/XMLSchema" xmlns:p="http://schemas.microsoft.com/office/2006/metadata/properties" xmlns:ns2="8f53f1b7-a1b3-4c57-bf3a-36b8131d8963" targetNamespace="http://schemas.microsoft.com/office/2006/metadata/properties" ma:root="true" ma:fieldsID="498cf555c730eff5097febd418c557a6" ns2:_="">
    <xsd:import namespace="8f53f1b7-a1b3-4c57-bf3a-36b8131d89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3f1b7-a1b3-4c57-bf3a-36b8131d8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4981C8-E722-482B-ADAE-072EE6ADB249}"/>
</file>

<file path=customXml/itemProps2.xml><?xml version="1.0" encoding="utf-8"?>
<ds:datastoreItem xmlns:ds="http://schemas.openxmlformats.org/officeDocument/2006/customXml" ds:itemID="{A61659D6-0BEA-4A25-A9C5-FB09A5F1E90C}"/>
</file>

<file path=customXml/itemProps3.xml><?xml version="1.0" encoding="utf-8"?>
<ds:datastoreItem xmlns:ds="http://schemas.openxmlformats.org/officeDocument/2006/customXml" ds:itemID="{E8F19433-03E2-4C19-86A4-08ECBE00525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0x010100769EEAFFF8050846B8921DC5A70925A7</vt:lpwstr>
  </property>
</Properties>
</file>